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14"/>
  </p:notesMasterIdLst>
  <p:sldIdLst>
    <p:sldId id="256" r:id="rId4"/>
    <p:sldId id="257" r:id="rId5"/>
    <p:sldId id="285" r:id="rId6"/>
    <p:sldId id="296" r:id="rId7"/>
    <p:sldId id="297" r:id="rId8"/>
    <p:sldId id="291" r:id="rId9"/>
    <p:sldId id="289" r:id="rId10"/>
    <p:sldId id="295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00"/>
    <a:srgbClr val="990000"/>
    <a:srgbClr val="831607"/>
    <a:srgbClr val="C7C19D"/>
    <a:srgbClr val="39921A"/>
    <a:srgbClr val="2D7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224" autoAdjust="0"/>
  </p:normalViewPr>
  <p:slideViewPr>
    <p:cSldViewPr>
      <p:cViewPr>
        <p:scale>
          <a:sx n="70" d="100"/>
          <a:sy n="70" d="100"/>
        </p:scale>
        <p:origin x="-138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81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432309-D341-4662-9FCF-1B406C19A99A}" type="datetimeFigureOut">
              <a:rPr lang="en-US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61ADC6-2988-4B6C-B217-EB722DD1F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71520-361C-473C-85BB-63558034E5F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1B161-0987-4298-BC22-A263970D85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4F71A6-CF78-46F7-85C5-80AE72FEBBC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5FEE7-C4ED-4F2A-A9E9-2022399B793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2C73C-AC88-4F12-925B-01D9DFA8697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A670B-4985-43BA-A38A-C4B3C6A5E83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79215F-CE3A-4B4D-8876-4979A48C39E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63231D-126F-457E-A7B5-C0E5483CC88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2.doc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720E-C7C1-4567-9A01-629E6122347A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31FA1-409F-4797-A92D-227D47B3BC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447" name="Picture 7" descr="Logo 2 Sample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600200" cy="742950"/>
          </a:xfrm>
          <a:prstGeom prst="rect">
            <a:avLst/>
          </a:prstGeom>
          <a:noFill/>
        </p:spPr>
      </p:pic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1936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51" name="Object 11"/>
          <p:cNvGraphicFramePr>
            <a:graphicFrameLocks/>
          </p:cNvGraphicFramePr>
          <p:nvPr/>
        </p:nvGraphicFramePr>
        <p:xfrm>
          <a:off x="0" y="719138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4" imgW="1919970" imgH="456728" progId="Word.Document.8">
                  <p:embed/>
                </p:oleObj>
              </mc:Choice>
              <mc:Fallback>
                <p:oleObj name="Document" r:id="rId4" imgW="1919970" imgH="456728" progId="Word.Document.8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9138"/>
                        <a:ext cx="1828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A35D-E6B8-4465-BF56-F7D09E6043EE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110D-5A75-4D61-A30F-B300A0D1B74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F830-BE18-4195-9555-75BFB2294634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107E-594D-4082-BC4A-FF43A9B263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AC54-F250-46BD-A04A-938CD51E4666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78BB-9FBF-4A91-84D2-C22570FB15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35951-0CA7-40B6-87A9-79EA57CF4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880630-0B26-45CC-995F-48BDEDC1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C5C4EC-9C44-4BDB-AF60-A6DD932F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F0B065-F754-402E-A614-95545FFD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DAE68E-8032-4D6E-9A00-EE6DC71A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878B5-9B86-48A2-B2C2-7EBC40032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DDFEF-568F-4AE5-B0B1-38DF45578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DF54-04FD-4E28-843E-EF7CCEF7855C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430-F0DE-41AC-846E-9F7273F02C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56C05-5C69-48FC-83F3-D1962F33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F9112E-686F-426E-9151-D200D4E8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68B084-65C3-475B-8C56-F7331CBA1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C1359-6B3B-406D-A454-E78FD179D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CF0C1-1C5E-4D09-93C7-074DCF2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AD3A83-8B4F-42E5-8311-9950ABE5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F7C1F2-2708-46EB-82CC-751AFA48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D8023-B5B5-4D03-A6F2-5E0389BA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E0D0AF-72F8-49E4-998B-53CBD0F1A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38F719-F1B3-46B3-8ECA-C0C4F55A7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E4F3-1D25-4867-AE9F-6A80DBCE60B6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7B57-218E-486D-A79E-2DCC82576D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DCC770-643D-4DDF-B75C-643BE34A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892F2-571F-4720-BC2A-DDC5CE0F1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42153-DCEE-4563-9DC6-FD5614A2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61FBD-512D-4D99-A35A-B8F4158F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529CDB-EB3C-4199-89EF-E3AE8B0F6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E367-A773-4EBC-8C32-43D0EBFEFE6B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313C-70ED-4729-93C5-4C9291270FD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23C2-2F42-44FB-A06F-1502C612EE4E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1308-5EE6-4E54-B632-41DB373FF2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06DE-71D8-4D91-AD90-C7C5DF36FB24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1D91-C4FD-4289-A147-04A33F32DD1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7014-23B5-4EED-BA43-3AED7431AADA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7788-71B6-455B-AA35-FD0C9B304C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8919-AF7D-4BFE-AE99-72482D6939FD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8287-5C15-4154-9666-2C8B4D86E1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EF33-1005-4384-8468-F07676391ABC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FD2C-14D3-4461-9524-A2F67E4E91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1.doc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A3AC54-F250-46BD-A04A-938CD51E4666}" type="datetime1">
              <a:rPr lang="en-US" smtClean="0"/>
              <a:pPr>
                <a:defRPr/>
              </a:pPr>
              <a:t>8/28/2012</a:t>
            </a:fld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7478BB-9FBF-4A91-84D2-C22570FB15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5607" name="Picture 7" descr="Logo 2 Sample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76200"/>
            <a:ext cx="1600200" cy="742950"/>
          </a:xfrm>
          <a:prstGeom prst="rect">
            <a:avLst/>
          </a:prstGeom>
          <a:noFill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1936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12" name="Object 12"/>
          <p:cNvGraphicFramePr>
            <a:graphicFrameLocks/>
          </p:cNvGraphicFramePr>
          <p:nvPr/>
        </p:nvGraphicFramePr>
        <p:xfrm>
          <a:off x="0" y="719138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16" imgW="1919970" imgH="456728" progId="Word.Document.8">
                  <p:embed/>
                </p:oleObj>
              </mc:Choice>
              <mc:Fallback>
                <p:oleObj name="Document" r:id="rId16" imgW="1919970" imgH="456728" progId="Word.Documen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9138"/>
                        <a:ext cx="1828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Logo 2 Sampl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8600"/>
            <a:ext cx="16002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1936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22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C2B76C0-D8DA-4CC2-B635-F03117118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778ABB5-9AF4-444B-88B4-51CCA7B8A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522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db.org/NEWS/articledetail.cfm?language=EN&amp;artid=3954&amp;arttypeid=P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adb.org/global/templates/sites/COUNTRIES/sites/BR//images/bannerEngl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760" y="390983"/>
            <a:ext cx="6492240" cy="2047417"/>
          </a:xfrm>
          <a:prstGeom prst="rect">
            <a:avLst/>
          </a:prstGeom>
          <a:noFill/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772400" cy="1676400"/>
          </a:xfrm>
        </p:spPr>
        <p:txBody>
          <a:bodyPr/>
          <a:lstStyle/>
          <a:p>
            <a:r>
              <a:rPr lang="en-US" sz="7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IDB Support </a:t>
            </a:r>
            <a:r>
              <a:rPr lang="en-US" sz="4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for </a:t>
            </a:r>
            <a:br>
              <a:rPr lang="en-US" sz="4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Brazilian Aviation </a:t>
            </a:r>
            <a:r>
              <a:rPr lang="en-US" sz="8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endParaRPr lang="en-GB" sz="7200" dirty="0" smtClean="0">
              <a:solidFill>
                <a:srgbClr val="333399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19200" y="4800600"/>
            <a:ext cx="6400800" cy="1752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Donald P. Schenk</a:t>
            </a:r>
          </a:p>
          <a:p>
            <a:pPr eaLnBrk="0" hangingPunct="0">
              <a:spcBef>
                <a:spcPct val="0"/>
              </a:spcBef>
            </a:pPr>
            <a:r>
              <a:rPr lang="en-US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ACA  Associates, Inc.</a:t>
            </a:r>
          </a:p>
          <a:p>
            <a:pPr eaLnBrk="0" hangingPunct="0"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dpschenk@aca-assoc.com</a:t>
            </a:r>
          </a:p>
          <a:p>
            <a:pPr>
              <a:spcBef>
                <a:spcPct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+1 646-248-3461</a:t>
            </a:r>
          </a:p>
          <a:p>
            <a:pPr eaLnBrk="0" hangingPunct="0">
              <a:spcBef>
                <a:spcPct val="0"/>
              </a:spcBef>
            </a:pPr>
            <a:endParaRPr lang="en-US" sz="16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latin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" pitchFamily="34" charset="0"/>
              </a:rPr>
              <a:t>August </a:t>
            </a:r>
            <a:r>
              <a:rPr lang="en-US" sz="2400" b="1" dirty="0">
                <a:latin typeface="Arial" pitchFamily="34" charset="0"/>
              </a:rPr>
              <a:t>2012</a:t>
            </a:r>
            <a:endParaRPr lang="en-US" sz="2400" dirty="0"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+mn-lt"/>
              <a:cs typeface="+mn-cs"/>
            </a:endParaRPr>
          </a:p>
        </p:txBody>
      </p:sp>
      <p:pic>
        <p:nvPicPr>
          <p:cNvPr id="2053" name="Picture 18" descr="logofinal power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8367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 descr="font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77000"/>
            <a:ext cx="3124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logofinal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97175"/>
            <a:ext cx="42672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0" descr="font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30913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BF6C9-D3FA-4707-A228-BFA10254D27B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iofue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00400"/>
            <a:ext cx="3931920" cy="2600807"/>
          </a:xfrm>
          <a:prstGeom prst="rect">
            <a:avLst/>
          </a:prstGeom>
          <a:noFill/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6858000" cy="144780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Support for Brazilian Aviation </a:t>
            </a:r>
            <a:endParaRPr lang="en-GB" sz="36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4CB8A-5C51-4D6C-B77A-327BD233D1E9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1295400"/>
            <a:ext cx="4953000" cy="5334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Presentation Outline</a:t>
            </a:r>
            <a:r>
              <a:rPr lang="en-US" sz="2800" b="1" dirty="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</a:br>
            <a:endParaRPr lang="en-US" sz="2800" b="1" dirty="0">
              <a:solidFill>
                <a:srgbClr val="333399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828800"/>
            <a:ext cx="6172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eaLnBrk="0" hangingPunct="0">
              <a:lnSpc>
                <a:spcPct val="75000"/>
              </a:lnSpc>
              <a:spcBef>
                <a:spcPct val="20000"/>
              </a:spcBef>
            </a:pPr>
            <a:endParaRPr lang="en-US" sz="2400" dirty="0">
              <a:latin typeface="Arial Black" pitchFamily="34" charset="0"/>
              <a:cs typeface="Times New Roman" pitchFamily="18" charset="0"/>
            </a:endParaRPr>
          </a:p>
          <a:p>
            <a:pPr marL="177800" indent="-1778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 Black" pitchFamily="34" charset="0"/>
                <a:cs typeface="Times New Roman" pitchFamily="18" charset="0"/>
              </a:rPr>
              <a:t>   Brazil &amp; Biofuels </a:t>
            </a:r>
          </a:p>
          <a:p>
            <a:pPr marL="463550" indent="-4635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Sustainability 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and Operational Efficiency</a:t>
            </a:r>
          </a:p>
          <a:p>
            <a:pPr marL="177800" indent="-1778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 Black" pitchFamily="34" charset="0"/>
                <a:cs typeface="Times New Roman" pitchFamily="18" charset="0"/>
              </a:rPr>
              <a:t>   Role of Collaboration</a:t>
            </a:r>
          </a:p>
          <a:p>
            <a:pPr marL="177800" indent="-1778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 Black" pitchFamily="34" charset="0"/>
                <a:cs typeface="Times New Roman" pitchFamily="18" charset="0"/>
              </a:rPr>
              <a:t>   Aviation &amp; Brazil</a:t>
            </a:r>
          </a:p>
          <a:p>
            <a:pPr eaLnBrk="0" hangingPunct="0">
              <a:spcBef>
                <a:spcPct val="20000"/>
              </a:spcBef>
            </a:pP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/>
          </p:cNvGraphicFramePr>
          <p:nvPr/>
        </p:nvGraphicFramePr>
        <p:xfrm>
          <a:off x="1828800" y="1752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AutoShape 1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86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7763"/>
            <a:ext cx="25146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40243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45529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09650"/>
            <a:ext cx="4533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76400" y="7620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solidFill>
                <a:srgbClr val="333399"/>
              </a:solidFill>
              <a:latin typeface="Arial Black" pitchFamily="34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Arial Black" pitchFamily="34" charset="0"/>
                <a:ea typeface="+mj-ea"/>
                <a:cs typeface="Times New Roman" pitchFamily="18" charset="0"/>
              </a:rPr>
              <a:t>IDB &amp; </a:t>
            </a:r>
            <a:r>
              <a:rPr lang="en-US" sz="2800" dirty="0" smtClean="0">
                <a:solidFill>
                  <a:srgbClr val="333399"/>
                </a:solidFill>
                <a:latin typeface="Arial Black" pitchFamily="34" charset="0"/>
                <a:ea typeface="+mj-ea"/>
                <a:cs typeface="Times New Roman" pitchFamily="18" charset="0"/>
              </a:rPr>
              <a:t>Sustainable Aviation </a:t>
            </a:r>
            <a:r>
              <a:rPr lang="en-US" sz="2800" dirty="0">
                <a:solidFill>
                  <a:srgbClr val="333399"/>
                </a:solidFill>
                <a:latin typeface="Arial Black" pitchFamily="34" charset="0"/>
                <a:ea typeface="+mj-ea"/>
                <a:cs typeface="Times New Roman" pitchFamily="18" charset="0"/>
              </a:rPr>
              <a:t>Fuel</a:t>
            </a:r>
            <a:r>
              <a:rPr lang="en-US" sz="4800" b="1" dirty="0">
                <a:solidFill>
                  <a:srgbClr val="333399"/>
                </a:solidFill>
                <a:latin typeface="Arial Black" pitchFamily="34" charset="0"/>
                <a:ea typeface="+mj-ea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333399"/>
                </a:solidFill>
                <a:latin typeface="Arial Black" pitchFamily="34" charset="0"/>
                <a:ea typeface="+mj-ea"/>
                <a:cs typeface="Times New Roman" pitchFamily="18" charset="0"/>
              </a:rPr>
            </a:br>
            <a:endParaRPr lang="en-US" sz="4800" b="1" dirty="0">
              <a:solidFill>
                <a:srgbClr val="333399"/>
              </a:solidFill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55D46-2553-4DC5-AA6E-0FBC4FD64501}" type="slidenum">
              <a:rPr lang="en-GB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5588"/>
            <a:ext cx="40290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4796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5592763"/>
            <a:ext cx="16859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67200" y="-152400"/>
            <a:ext cx="4038600" cy="1143000"/>
          </a:xfrm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Aviation Biofuel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Feed stock &amp; supply chain research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Brazilian aviation biofuel certification process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Brazilian ASTM fuel test capability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Brazilian rig and component testing equipment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latin typeface="Arial Black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FA9E5-A645-4339-8D4E-B3434A3AB070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 descr="Azul photo.JPG"/>
          <p:cNvPicPr/>
          <p:nvPr/>
        </p:nvPicPr>
        <p:blipFill>
          <a:blip r:embed="rId2" cstate="print"/>
          <a:srcRect l="4102" t="33854"/>
          <a:stretch>
            <a:fillRect/>
          </a:stretch>
        </p:blipFill>
        <p:spPr>
          <a:xfrm>
            <a:off x="4495800" y="838200"/>
            <a:ext cx="4055745" cy="1657350"/>
          </a:xfrm>
          <a:prstGeom prst="rect">
            <a:avLst/>
          </a:prstGeom>
        </p:spPr>
      </p:pic>
      <p:pic>
        <p:nvPicPr>
          <p:cNvPr id="7" name="Picture 6" descr="Gol 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876800"/>
            <a:ext cx="2011680" cy="1500362"/>
          </a:xfrm>
          <a:prstGeom prst="rect">
            <a:avLst/>
          </a:prstGeom>
        </p:spPr>
      </p:pic>
      <p:pic>
        <p:nvPicPr>
          <p:cNvPr id="8" name="Picture 7" descr="S:\Intern\Michael - Intern\Biofuel Pictures\camelina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2468880" cy="163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s://encrypted-tbn3.google.com/images?q=tbn:ANd9GcRcuAGeirHT7Gva-dAo3u8Pic9CtLc_8KjXBGYjQeTyM8meAfr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419600"/>
            <a:ext cx="318880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s://encrypted-tbn0.google.com/images?q=tbn:ANd9GcTI9ll52QvifjkBPeZBk3Pali70leiZc8Syj0lAmqKCXSG1eF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3924299"/>
            <a:ext cx="3204453" cy="2247901"/>
          </a:xfrm>
          <a:prstGeom prst="rect">
            <a:avLst/>
          </a:prstGeom>
          <a:noFill/>
        </p:spPr>
      </p:pic>
      <p:pic>
        <p:nvPicPr>
          <p:cNvPr id="70664" name="Picture 8" descr="https://encrypted-tbn3.google.com/images?q=tbn:ANd9GcT7yklQnyvr1umDEMBqcJw41l4sBM8JJdCI7utE8J-nn-Ve758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1914525" cy="2133601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1219200"/>
          </a:xfrm>
        </p:spPr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Operational Efficiency and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Enhanced Air Traffic Capabilities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Infrastructure (ATM, ATFM)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Aircraft flight operations (PBN)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Enhanced Airport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4FDEB-52D0-4AEF-AF19-B14C15DE6D2A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70658" name="Picture 2" descr="https://encrypted-tbn3.google.com/images?q=tbn:ANd9GcTwDsynR1x93a9t8btqrT2jOQWOa0GoIo76QkIv-ZV7eyullhHd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3010708"/>
            <a:ext cx="3305175" cy="2475692"/>
          </a:xfrm>
          <a:prstGeom prst="rect">
            <a:avLst/>
          </a:prstGeom>
          <a:noFill/>
        </p:spPr>
      </p:pic>
      <p:pic>
        <p:nvPicPr>
          <p:cNvPr id="70660" name="Picture 4" descr="https://encrypted-tbn0.google.com/images?q=tbn:ANd9GcQEGjLDLYIWxp1gZx_9uosxSkjuYu1D5qF5H0gQ4znw0a1Efh2v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8006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/>
          <a:srcRect l="25000" t="48000" r="13750" b="-1000"/>
          <a:stretch>
            <a:fillRect/>
          </a:stretch>
        </p:blipFill>
        <p:spPr bwMode="auto">
          <a:xfrm>
            <a:off x="2057400" y="3657600"/>
            <a:ext cx="6657002" cy="360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0" y="-76200"/>
            <a:ext cx="5791200" cy="1066800"/>
          </a:xfrm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Collaborative Approach </a:t>
            </a:r>
            <a:endParaRPr lang="en-US" sz="5400" dirty="0" smtClean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Industry </a:t>
            </a:r>
            <a:r>
              <a:rPr lang="en-US" sz="2400" dirty="0">
                <a:latin typeface="Arial Black" pitchFamily="34" charset="0"/>
              </a:rPr>
              <a:t>Associations (ABEAR, </a:t>
            </a:r>
            <a:r>
              <a:rPr lang="en-US" sz="2400" dirty="0" smtClean="0">
                <a:latin typeface="Arial Black" pitchFamily="34" charset="0"/>
              </a:rPr>
              <a:t>ALTA</a:t>
            </a:r>
            <a:r>
              <a:rPr lang="en-US" sz="2400" dirty="0">
                <a:latin typeface="Arial Black" pitchFamily="34" charset="0"/>
              </a:rPr>
              <a:t>, IATA, </a:t>
            </a:r>
            <a:r>
              <a:rPr lang="en-US" sz="2400" dirty="0" smtClean="0">
                <a:latin typeface="Arial Black" pitchFamily="34" charset="0"/>
              </a:rPr>
              <a:t>ICAO, AIAB, ABRABA)</a:t>
            </a:r>
            <a:endParaRPr lang="en-US" sz="2400" dirty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Road Map Process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BR/US bi-laterals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Biofuel Initiative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Aviation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7266E-85AF-44DC-B8FC-692D029E6C70}" type="slidenum">
              <a:rPr lang="en-GB"/>
              <a:pPr>
                <a:defRPr/>
              </a:pPr>
              <a:t>6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81000" y="4724400"/>
            <a:ext cx="2857378" cy="1456612"/>
            <a:chOff x="685800" y="4486988"/>
            <a:chExt cx="2857378" cy="1456612"/>
          </a:xfrm>
        </p:grpSpPr>
        <p:pic>
          <p:nvPicPr>
            <p:cNvPr id="69638" name="Picture 6" descr="https://encrypted-tbn2.google.com/images?q=tbn:ANd9GcTlEBGOma8yxvr_0aGTdb0AdsAXD2U0KECf-JVWkVAQHQrg3Znsn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500000">
              <a:off x="685800" y="4486988"/>
              <a:ext cx="2151363" cy="1131201"/>
            </a:xfrm>
            <a:prstGeom prst="rect">
              <a:avLst/>
            </a:prstGeom>
            <a:noFill/>
          </p:spPr>
        </p:pic>
        <p:pic>
          <p:nvPicPr>
            <p:cNvPr id="69636" name="Picture 4" descr="http://www.littleexplorers.com/southamerica/brazil/flag/Flagbig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500000">
              <a:off x="1676400" y="4572000"/>
              <a:ext cx="1866778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-304800"/>
            <a:ext cx="5029200" cy="1447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b="0" dirty="0" smtClean="0">
                <a:latin typeface="Arial Black" pitchFamily="34" charset="0"/>
                <a:ea typeface="+mn-ea"/>
                <a:cs typeface="+mn-cs"/>
              </a:rPr>
              <a:t>Support Brazil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 Black" pitchFamily="34" charset="0"/>
              </a:rPr>
              <a:t> 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Create jobs &amp; sustainable economic growth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latin typeface="Arial Black" pitchFamily="34" charset="0"/>
              </a:rPr>
              <a:t>Create aviation </a:t>
            </a:r>
            <a:r>
              <a:rPr lang="en-US" sz="2000" dirty="0" smtClean="0">
                <a:latin typeface="Arial Black" pitchFamily="34" charset="0"/>
              </a:rPr>
              <a:t>biofuel </a:t>
            </a:r>
            <a:r>
              <a:rPr lang="en-US" sz="2000" dirty="0">
                <a:latin typeface="Arial Black" pitchFamily="34" charset="0"/>
              </a:rPr>
              <a:t>industry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Enhance transportation infrastructure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Showcase </a:t>
            </a:r>
            <a:r>
              <a:rPr lang="en-US" sz="2400" dirty="0">
                <a:latin typeface="Arial Black" pitchFamily="34" charset="0"/>
              </a:rPr>
              <a:t>airlines’ sustainability initiatives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</a:rPr>
              <a:t>Support Global Presence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Pope’s visit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Confederation Cup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World Cup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latin typeface="Arial Black" pitchFamily="34" charset="0"/>
              </a:rPr>
              <a:t>Olympics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98CCC-9C22-4FED-A9AB-72C6D5DEF25C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81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981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https://encrypted-tbn3.google.com/images?q=tbn:ANd9GcTNLkCO014-z0knS118CyGwhitSTMUyKLYZsdbfLQaahIeJC8Ec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801624"/>
            <a:ext cx="3467100" cy="194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-304800"/>
            <a:ext cx="5029200" cy="1447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600" b="0" dirty="0" smtClean="0">
                <a:latin typeface="Arial Black" pitchFamily="34" charset="0"/>
                <a:ea typeface="+mn-ea"/>
                <a:cs typeface="+mn-cs"/>
              </a:rPr>
              <a:t>Can IDB Help You?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Arial Black" pitchFamily="34" charset="0"/>
              </a:rPr>
              <a:t>Please contact us if you have an idea for how IDB can help improve aviation sustainability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latin typeface="Arial Blac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0EAA3-B58E-4D1B-81CE-3696679651CC}" type="slidenum">
              <a:rPr lang="en-GB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743200"/>
          <a:ext cx="7162800" cy="248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9928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99"/>
                          </a:solidFill>
                          <a:latin typeface="Arial" pitchFamily="34" charset="0"/>
                          <a:cs typeface="Arial" pitchFamily="34" charset="0"/>
                        </a:rPr>
                        <a:t>Arnaldo Vieira de Carvalho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arnaldov@iadb.org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+1 202-341-8389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49322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Donald P. Schenk</a:t>
                      </a:r>
                    </a:p>
                    <a:p>
                      <a:pPr marL="342900" marR="0" lvl="0" indent="-34290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dpschenk@aca-assoc.com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+1 646-248-3461</a:t>
                      </a:r>
                    </a:p>
                    <a:p>
                      <a:endParaRPr lang="en-US" sz="1800" dirty="0"/>
                    </a:p>
                  </a:txBody>
                  <a:tcPr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333399"/>
                          </a:solidFill>
                          <a:latin typeface="Arial" pitchFamily="34" charset="0"/>
                          <a:cs typeface="Arial" pitchFamily="34" charset="0"/>
                        </a:rPr>
                        <a:t>Tom Casey</a:t>
                      </a:r>
                    </a:p>
                    <a:p>
                      <a:pPr marL="342900" lvl="0" indent="-342900" algn="ctr" eaLnBrk="0" hangingPunct="0"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tcasey@aca-assoc.com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+55 21-8459-0604</a:t>
                      </a:r>
                    </a:p>
                    <a:p>
                      <a:pPr marL="342900" lvl="0" indent="-342900" algn="ctr"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Webdings" pitchFamily="18" charset="2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1" marB="45711">
                    <a:noFill/>
                  </a:tcPr>
                </a:tc>
              </a:tr>
            </a:tbl>
          </a:graphicData>
        </a:graphic>
      </p:graphicFrame>
      <p:pic>
        <p:nvPicPr>
          <p:cNvPr id="9" name="Picture 18" descr="logofinal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2438400" cy="136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flipH="1">
            <a:off x="5410200" y="5181600"/>
            <a:ext cx="106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8000"/>
                </a:solidFill>
                <a:ea typeface="Times New Roman"/>
                <a:cs typeface="Times New Roman"/>
                <a:sym typeface="Webdings"/>
              </a:rPr>
              <a:t>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D20A-1139-48D9-9B2C-335D19901389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10243" name="Picture 4" descr="DSC00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fld id="{8CC91238-6B2D-4DA7-BB82-1991193C1DFA}" type="slidenum">
              <a:rPr lang="es-ES" sz="2400">
                <a:ea typeface="Geneva"/>
                <a:cs typeface="Geneva"/>
              </a:rPr>
              <a:pPr eaLnBrk="0" hangingPunct="0"/>
              <a:t>9</a:t>
            </a:fld>
            <a:endParaRPr lang="es-ES" sz="2400">
              <a:ea typeface="Geneva"/>
              <a:cs typeface="Genev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4388" y="3657600"/>
            <a:ext cx="483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5400">
                <a:solidFill>
                  <a:schemeClr val="bg1"/>
                </a:solidFill>
                <a:latin typeface="Arial Black" pitchFamily="34" charset="0"/>
                <a:ea typeface="Geneva"/>
                <a:cs typeface="Geneva"/>
              </a:rPr>
              <a:t>THANK YOU</a:t>
            </a:r>
          </a:p>
        </p:txBody>
      </p:sp>
      <p:pic>
        <p:nvPicPr>
          <p:cNvPr id="10246" name="Picture 9" descr="INE_black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65850"/>
            <a:ext cx="2895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Emerging Market Airlines v3">
  <a:themeElements>
    <a:clrScheme name="Emerging Market Airlines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merging Market Airlines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Emerging Market Airlines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Market Airlines v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Market Airlines v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Market Airlines v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Market Airlines v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Market Airlines v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Market Airlines v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Schenk PBIO Draft</Template>
  <TotalTime>1813</TotalTime>
  <Words>210</Words>
  <Application>Microsoft Office PowerPoint</Application>
  <PresentationFormat>On-screen Show (4:3)</PresentationFormat>
  <Paragraphs>76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Emerging Market Airlines v3</vt:lpstr>
      <vt:lpstr>1_Stream</vt:lpstr>
      <vt:lpstr>Stream</vt:lpstr>
      <vt:lpstr>Document</vt:lpstr>
      <vt:lpstr>Acrobat Document</vt:lpstr>
      <vt:lpstr> IDB Support for  Brazilian Aviation  </vt:lpstr>
      <vt:lpstr>Support for Brazilian Aviation </vt:lpstr>
      <vt:lpstr>PowerPoint Presentation</vt:lpstr>
      <vt:lpstr>Aviation Biofuel</vt:lpstr>
      <vt:lpstr>Operational Efficiency and Sustainability</vt:lpstr>
      <vt:lpstr>Collaborative Approach </vt:lpstr>
      <vt:lpstr>Support Brazil</vt:lpstr>
      <vt:lpstr>Can IDB Help You?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sjoseph</dc:creator>
  <cp:lastModifiedBy>Don</cp:lastModifiedBy>
  <cp:revision>149</cp:revision>
  <dcterms:created xsi:type="dcterms:W3CDTF">2011-09-23T13:42:22Z</dcterms:created>
  <dcterms:modified xsi:type="dcterms:W3CDTF">2012-08-28T12:30:39Z</dcterms:modified>
</cp:coreProperties>
</file>